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Oswald Light"/>
      <p:regular r:id="rId20"/>
      <p:bold r:id="rId21"/>
    </p:embeddedFon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24BC26F-35D1-4D1C-8CF0-8627B86A0406}">
  <a:tblStyle styleId="{424BC26F-35D1-4D1C-8CF0-8627B86A0406}"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Light-regular.fntdata"/><Relationship Id="rId11" Type="http://schemas.openxmlformats.org/officeDocument/2006/relationships/slide" Target="slides/slide5.xml"/><Relationship Id="rId22" Type="http://schemas.openxmlformats.org/officeDocument/2006/relationships/font" Target="fonts/Average-regular.fntdata"/><Relationship Id="rId10" Type="http://schemas.openxmlformats.org/officeDocument/2006/relationships/slide" Target="slides/slide4.xml"/><Relationship Id="rId21" Type="http://schemas.openxmlformats.org/officeDocument/2006/relationships/font" Target="fonts/OswaldLight-bold.fntdata"/><Relationship Id="rId13" Type="http://schemas.openxmlformats.org/officeDocument/2006/relationships/slide" Target="slides/slide7.xml"/><Relationship Id="rId24" Type="http://schemas.openxmlformats.org/officeDocument/2006/relationships/font" Target="fonts/Oswald-bold.fntdata"/><Relationship Id="rId12" Type="http://schemas.openxmlformats.org/officeDocument/2006/relationships/slide" Target="slides/slide6.xml"/><Relationship Id="rId23"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c6f980f91_0_10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c6f980f9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072583d3cb_0_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072583d3c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072583d3cb_0_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072583d3c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6f980f91_0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6f980f9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6f980f91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980f9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c6f980f91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c6f980f9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072583d3cb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072583d3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072583d3cb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072583d3c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c6f980f91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c6f980f9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Implementation of AI Algorithms for Characterization of Fiber Optic Sensors</a:t>
            </a:r>
            <a:endParaRPr sz="40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February 9, 2023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0" name="Google Shape;150;p22"/>
          <p:cNvSpPr txBox="1"/>
          <p:nvPr>
            <p:ph idx="4294967295" type="body"/>
          </p:nvPr>
        </p:nvSpPr>
        <p:spPr>
          <a:xfrm>
            <a:off x="311700" y="1017725"/>
            <a:ext cx="8232900" cy="181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rPr>
              <a:t>PCA did not work well due to the lack of multidimensionality of the data. A neural network, on the other hand, is too complex a model requiring a large amount of data, so both ML techniques were not applicable in the current project.</a:t>
            </a:r>
            <a:endParaRPr sz="1600">
              <a:solidFill>
                <a:schemeClr val="dk1"/>
              </a:solidFill>
            </a:endParaRPr>
          </a:p>
          <a:p>
            <a:pPr indent="0" lvl="0" marL="0" rtl="0" algn="l">
              <a:spcBef>
                <a:spcPts val="1600"/>
              </a:spcBef>
              <a:spcAft>
                <a:spcPts val="1600"/>
              </a:spcAft>
              <a:buNone/>
            </a:pPr>
            <a:r>
              <a:rPr lang="en" sz="1600">
                <a:solidFill>
                  <a:schemeClr val="dk1"/>
                </a:solidFill>
              </a:rPr>
              <a:t>Techniques that are definitely worth considering as very promising in the current project are Ridge Regression and Random Forests.</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Ridge Regression And Random Forest comparison</a:t>
            </a:r>
            <a:endParaRPr/>
          </a:p>
        </p:txBody>
      </p:sp>
      <p:sp>
        <p:nvSpPr>
          <p:cNvPr id="156" name="Google Shape;156;p23"/>
          <p:cNvSpPr txBox="1"/>
          <p:nvPr/>
        </p:nvSpPr>
        <p:spPr>
          <a:xfrm>
            <a:off x="1936425" y="2275800"/>
            <a:ext cx="3284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157" name="Google Shape;157;p23"/>
          <p:cNvSpPr txBox="1"/>
          <p:nvPr>
            <p:ph idx="4294967295" type="body"/>
          </p:nvPr>
        </p:nvSpPr>
        <p:spPr>
          <a:xfrm>
            <a:off x="311700" y="1017725"/>
            <a:ext cx="8232900" cy="1817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dk1"/>
                </a:solidFill>
              </a:rPr>
              <a:t>In both cases - Ridge Regression and Random Forest, the Training MSE and Test MSE are lower for Random Forest, indicating that the model is better at fitting the training data and generalizing to the test data.</a:t>
            </a:r>
            <a:endParaRPr sz="1600">
              <a:solidFill>
                <a:schemeClr val="dk1"/>
              </a:solidFill>
            </a:endParaRPr>
          </a:p>
          <a:p>
            <a:pPr indent="0" lvl="0" marL="0" rtl="0" algn="l">
              <a:lnSpc>
                <a:spcPct val="100000"/>
              </a:lnSpc>
              <a:spcBef>
                <a:spcPts val="1600"/>
              </a:spcBef>
              <a:spcAft>
                <a:spcPts val="0"/>
              </a:spcAft>
              <a:buNone/>
            </a:pPr>
            <a:r>
              <a:t/>
            </a:r>
            <a:endParaRPr sz="1600">
              <a:solidFill>
                <a:schemeClr val="dk1"/>
              </a:solidFill>
            </a:endParaRPr>
          </a:p>
          <a:p>
            <a:pPr indent="0" lvl="0" marL="0" rtl="0" algn="l">
              <a:lnSpc>
                <a:spcPct val="100000"/>
              </a:lnSpc>
              <a:spcBef>
                <a:spcPts val="1600"/>
              </a:spcBef>
              <a:spcAft>
                <a:spcPts val="1600"/>
              </a:spcAft>
              <a:buNone/>
            </a:pPr>
            <a:r>
              <a:t/>
            </a:r>
            <a:endParaRPr sz="1600">
              <a:solidFill>
                <a:schemeClr val="dk1"/>
              </a:solidFill>
            </a:endParaRPr>
          </a:p>
        </p:txBody>
      </p:sp>
      <p:sp>
        <p:nvSpPr>
          <p:cNvPr id="158" name="Google Shape;158;p23"/>
          <p:cNvSpPr txBox="1"/>
          <p:nvPr/>
        </p:nvSpPr>
        <p:spPr>
          <a:xfrm>
            <a:off x="5659900" y="3325025"/>
            <a:ext cx="317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sp>
        <p:nvSpPr>
          <p:cNvPr id="159" name="Google Shape;159;p23"/>
          <p:cNvSpPr txBox="1"/>
          <p:nvPr/>
        </p:nvSpPr>
        <p:spPr>
          <a:xfrm>
            <a:off x="5119875" y="2134625"/>
            <a:ext cx="3879900" cy="278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Average"/>
                <a:ea typeface="Average"/>
                <a:cs typeface="Average"/>
                <a:sym typeface="Average"/>
              </a:rPr>
              <a:t>Similarly, the Training MAE and Test MAE are lower for Random Forest, which means that the errors made by the model in predicting the target variable are smaller.</a:t>
            </a:r>
            <a:endParaRPr sz="1600">
              <a:solidFill>
                <a:schemeClr val="dk1"/>
              </a:solidFill>
              <a:latin typeface="Average"/>
              <a:ea typeface="Average"/>
              <a:cs typeface="Average"/>
              <a:sym typeface="Average"/>
            </a:endParaRPr>
          </a:p>
          <a:p>
            <a:pPr indent="0" lvl="0" marL="0" rtl="0" algn="l">
              <a:spcBef>
                <a:spcPts val="1600"/>
              </a:spcBef>
              <a:spcAft>
                <a:spcPts val="0"/>
              </a:spcAft>
              <a:buNone/>
            </a:pPr>
            <a:r>
              <a:rPr lang="en" sz="1600">
                <a:solidFill>
                  <a:schemeClr val="dk1"/>
                </a:solidFill>
                <a:latin typeface="Average"/>
                <a:ea typeface="Average"/>
                <a:cs typeface="Average"/>
                <a:sym typeface="Average"/>
              </a:rPr>
              <a:t>The R2 and Explained Variance values are also higher for Random Forest, which means that the model is better at capturing the variation in the target variable.</a:t>
            </a:r>
            <a:endParaRPr sz="1600">
              <a:solidFill>
                <a:schemeClr val="dk1"/>
              </a:solidFill>
              <a:latin typeface="Average"/>
              <a:ea typeface="Average"/>
              <a:cs typeface="Average"/>
              <a:sym typeface="Average"/>
            </a:endParaRPr>
          </a:p>
          <a:p>
            <a:pPr indent="0" lvl="0" marL="0" rtl="0" algn="l">
              <a:spcBef>
                <a:spcPts val="1600"/>
              </a:spcBef>
              <a:spcAft>
                <a:spcPts val="0"/>
              </a:spcAft>
              <a:buNone/>
            </a:pPr>
            <a:r>
              <a:t/>
            </a:r>
            <a:endParaRPr>
              <a:latin typeface="Average"/>
              <a:ea typeface="Average"/>
              <a:cs typeface="Average"/>
              <a:sym typeface="Average"/>
            </a:endParaRPr>
          </a:p>
        </p:txBody>
      </p:sp>
      <p:graphicFrame>
        <p:nvGraphicFramePr>
          <p:cNvPr id="160" name="Google Shape;160;p23"/>
          <p:cNvGraphicFramePr/>
          <p:nvPr/>
        </p:nvGraphicFramePr>
        <p:xfrm>
          <a:off x="188700" y="2225450"/>
          <a:ext cx="3000000" cy="3000000"/>
        </p:xfrm>
        <a:graphic>
          <a:graphicData uri="http://schemas.openxmlformats.org/drawingml/2006/table">
            <a:tbl>
              <a:tblPr>
                <a:noFill/>
                <a:tableStyleId>{424BC26F-35D1-4D1C-8CF0-8627B86A0406}</a:tableStyleId>
              </a:tblPr>
              <a:tblGrid>
                <a:gridCol w="1594025"/>
                <a:gridCol w="1594025"/>
                <a:gridCol w="1594025"/>
              </a:tblGrid>
              <a:tr h="313300">
                <a:tc>
                  <a:txBody>
                    <a:bodyPr/>
                    <a:lstStyle/>
                    <a:p>
                      <a:pPr indent="0" lvl="0" marL="0" rtl="0" algn="ctr">
                        <a:spcBef>
                          <a:spcPts val="0"/>
                        </a:spcBef>
                        <a:spcAft>
                          <a:spcPts val="0"/>
                        </a:spcAft>
                        <a:buNone/>
                      </a:pPr>
                      <a:r>
                        <a:t/>
                      </a:r>
                      <a:endParaRPr sz="1500">
                        <a:solidFill>
                          <a:schemeClr val="lt1"/>
                        </a:solidFill>
                        <a:latin typeface="Average"/>
                        <a:ea typeface="Average"/>
                        <a:cs typeface="Average"/>
                        <a:sym typeface="Average"/>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Ridge Regression</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Random Forest</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MSE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4.952006108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2.521668414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MSE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5.003979618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3.875633384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MAE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1.327384245</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0.6490989819</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MAE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1.328981305</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0.8055406551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R2</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0.5665191274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0.9166709599</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R2</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0.5747646621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0.8741985758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35805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Explained Variance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0.5665233481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0.9166712481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3133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Explained Variance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0.5749005612</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0.87422144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166" name="Google Shape;166;p24"/>
          <p:cNvSpPr txBox="1"/>
          <p:nvPr/>
        </p:nvSpPr>
        <p:spPr>
          <a:xfrm>
            <a:off x="311700" y="1155750"/>
            <a:ext cx="7916400" cy="17691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n" sz="1600">
                <a:solidFill>
                  <a:schemeClr val="dk1"/>
                </a:solidFill>
                <a:latin typeface="Average"/>
                <a:ea typeface="Average"/>
                <a:cs typeface="Average"/>
                <a:sym typeface="Average"/>
              </a:rPr>
              <a:t>The introduction of the random forest model into use will certainly help achieve the desired goals. However, when analyzing the results, it is noticeable that there is a large discrepancy between the test and training results, which indicates overfitting. </a:t>
            </a:r>
            <a:endParaRPr sz="1600">
              <a:solidFill>
                <a:schemeClr val="dk1"/>
              </a:solidFill>
              <a:latin typeface="Average"/>
              <a:ea typeface="Average"/>
              <a:cs typeface="Average"/>
              <a:sym typeface="Average"/>
            </a:endParaRPr>
          </a:p>
          <a:p>
            <a:pPr indent="0" lvl="0" marL="0" marR="0" rtl="0" algn="l">
              <a:lnSpc>
                <a:spcPct val="115000"/>
              </a:lnSpc>
              <a:spcBef>
                <a:spcPts val="1600"/>
              </a:spcBef>
              <a:spcAft>
                <a:spcPts val="1600"/>
              </a:spcAft>
              <a:buNone/>
            </a:pPr>
            <a:r>
              <a:rPr lang="en" sz="1600">
                <a:solidFill>
                  <a:schemeClr val="dk1"/>
                </a:solidFill>
                <a:latin typeface="Average"/>
                <a:ea typeface="Average"/>
                <a:cs typeface="Average"/>
                <a:sym typeface="Average"/>
              </a:rPr>
              <a:t>To avoid overfitting, it is necessary to add more training data. Process evaluation is essential to achieve the intended goals.</a:t>
            </a:r>
            <a:endParaRPr sz="1600">
              <a:solidFill>
                <a:schemeClr val="dk1"/>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5"/>
          <p:cNvSpPr txBox="1"/>
          <p:nvPr>
            <p:ph idx="4294967295" type="title"/>
          </p:nvPr>
        </p:nvSpPr>
        <p:spPr>
          <a:xfrm>
            <a:off x="311700" y="70600"/>
            <a:ext cx="85206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 Author</a:t>
            </a:r>
            <a:endParaRPr>
              <a:solidFill>
                <a:schemeClr val="lt1"/>
              </a:solidFill>
            </a:endParaRPr>
          </a:p>
        </p:txBody>
      </p:sp>
      <p:sp>
        <p:nvSpPr>
          <p:cNvPr id="173" name="Google Shape;173;p25"/>
          <p:cNvSpPr txBox="1"/>
          <p:nvPr>
            <p:ph idx="4294967295" type="body"/>
          </p:nvPr>
        </p:nvSpPr>
        <p:spPr>
          <a:xfrm>
            <a:off x="2567850" y="2962200"/>
            <a:ext cx="4025400" cy="436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700">
                <a:solidFill>
                  <a:schemeClr val="dk1"/>
                </a:solidFill>
              </a:rPr>
              <a:t>Izabela Matusiewicz</a:t>
            </a:r>
            <a:r>
              <a:rPr lang="en" sz="1700">
                <a:solidFill>
                  <a:schemeClr val="dk1"/>
                </a:solidFill>
              </a:rPr>
              <a:t>, </a:t>
            </a:r>
            <a:endParaRPr sz="1700">
              <a:solidFill>
                <a:schemeClr val="dk1"/>
              </a:solidFill>
            </a:endParaRPr>
          </a:p>
          <a:p>
            <a:pPr indent="0" lvl="0" marL="0" rtl="0" algn="ctr">
              <a:lnSpc>
                <a:spcPct val="100000"/>
              </a:lnSpc>
              <a:spcBef>
                <a:spcPts val="0"/>
              </a:spcBef>
              <a:spcAft>
                <a:spcPts val="0"/>
              </a:spcAft>
              <a:buNone/>
            </a:pPr>
            <a:r>
              <a:rPr lang="en" sz="1700">
                <a:solidFill>
                  <a:schemeClr val="dk1"/>
                </a:solidFill>
              </a:rPr>
              <a:t>Junior Data Science candidate</a:t>
            </a:r>
            <a:endParaRPr sz="1700">
              <a:solidFill>
                <a:schemeClr val="dk1"/>
              </a:solidFill>
            </a:endParaRPr>
          </a:p>
        </p:txBody>
      </p:sp>
      <p:cxnSp>
        <p:nvCxnSpPr>
          <p:cNvPr id="174" name="Google Shape;174;p25"/>
          <p:cNvCxnSpPr/>
          <p:nvPr/>
        </p:nvCxnSpPr>
        <p:spPr>
          <a:xfrm>
            <a:off x="4222050" y="3673738"/>
            <a:ext cx="717000" cy="0"/>
          </a:xfrm>
          <a:prstGeom prst="straightConnector1">
            <a:avLst/>
          </a:prstGeom>
          <a:noFill/>
          <a:ln cap="flat" cmpd="sng" w="9525">
            <a:solidFill>
              <a:schemeClr val="dk2"/>
            </a:solidFill>
            <a:prstDash val="solid"/>
            <a:round/>
            <a:headEnd len="sm" w="sm" type="none"/>
            <a:tailEnd len="sm" w="sm" type="none"/>
          </a:ln>
        </p:spPr>
      </p:cxnSp>
      <p:sp>
        <p:nvSpPr>
          <p:cNvPr id="175" name="Google Shape;175;p25"/>
          <p:cNvSpPr txBox="1"/>
          <p:nvPr>
            <p:ph idx="4294967295" type="body"/>
          </p:nvPr>
        </p:nvSpPr>
        <p:spPr>
          <a:xfrm>
            <a:off x="560700" y="3876000"/>
            <a:ext cx="8039700" cy="88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My education as well as work experience is a mix of business and data science. Proper metrics analysis is the only right way to understand business cases, so I'm continuously learning about data processing, visualizations and algorithms - recently on a Data Science course.</a:t>
            </a:r>
            <a:endParaRPr sz="1300"/>
          </a:p>
          <a:p>
            <a:pPr indent="0" lvl="0" marL="0" rtl="0" algn="ctr">
              <a:spcBef>
                <a:spcPts val="0"/>
              </a:spcBef>
              <a:spcAft>
                <a:spcPts val="0"/>
              </a:spcAft>
              <a:buNone/>
            </a:pPr>
            <a:r>
              <a:t/>
            </a:r>
            <a:endParaRPr sz="1300"/>
          </a:p>
          <a:p>
            <a:pPr indent="0" lvl="0" marL="0" rtl="0" algn="ctr">
              <a:spcBef>
                <a:spcPts val="0"/>
              </a:spcBef>
              <a:spcAft>
                <a:spcPts val="0"/>
              </a:spcAft>
              <a:buNone/>
            </a:pPr>
            <a:r>
              <a:t/>
            </a:r>
            <a:endParaRPr sz="1300"/>
          </a:p>
        </p:txBody>
      </p:sp>
      <p:pic>
        <p:nvPicPr>
          <p:cNvPr id="176" name="Google Shape;176;p25"/>
          <p:cNvPicPr preferRelativeResize="0"/>
          <p:nvPr/>
        </p:nvPicPr>
        <p:blipFill>
          <a:blip r:embed="rId3">
            <a:alphaModFix/>
          </a:blip>
          <a:stretch>
            <a:fillRect/>
          </a:stretch>
        </p:blipFill>
        <p:spPr>
          <a:xfrm>
            <a:off x="3643113" y="804100"/>
            <a:ext cx="1857774" cy="2158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company producing fiber optic sensors is looking to implement Industry 4.0 in their production process by using AI techniques to automate the verification of produced sensors. Currently, after the production of a sensor, its characteristics are verified in three reference substances (air, water, and isopropanol) which is time-consuming and requires a large number of human resources. The company aims to reduce the validation process by predicting the characteristics of a working sensor in water and isopropanol based on the measured characteristics in air.</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the problem</a:t>
            </a:r>
            <a:endParaRPr/>
          </a:p>
        </p:txBody>
      </p:sp>
      <p:grpSp>
        <p:nvGrpSpPr>
          <p:cNvPr id="72" name="Google Shape;72;p15"/>
          <p:cNvGrpSpPr/>
          <p:nvPr/>
        </p:nvGrpSpPr>
        <p:grpSpPr>
          <a:xfrm>
            <a:off x="431925" y="1304875"/>
            <a:ext cx="2628925" cy="3416400"/>
            <a:chOff x="431925" y="1304875"/>
            <a:chExt cx="2628925" cy="3416400"/>
          </a:xfrm>
        </p:grpSpPr>
        <p:sp>
          <p:nvSpPr>
            <p:cNvPr id="73" name="Google Shape;73;p15"/>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5"/>
          <p:cNvSpPr txBox="1"/>
          <p:nvPr>
            <p:ph idx="4294967295" type="body"/>
          </p:nvPr>
        </p:nvSpPr>
        <p:spPr>
          <a:xfrm>
            <a:off x="431950" y="1304875"/>
            <a:ext cx="26289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Time-consuming validation process</a:t>
            </a:r>
            <a:endParaRPr b="1" sz="1200">
              <a:solidFill>
                <a:schemeClr val="lt1"/>
              </a:solidFill>
            </a:endParaRPr>
          </a:p>
        </p:txBody>
      </p:sp>
      <p:sp>
        <p:nvSpPr>
          <p:cNvPr id="76" name="Google Shape;76;p15"/>
          <p:cNvSpPr txBox="1"/>
          <p:nvPr>
            <p:ph idx="4294967295" type="body"/>
          </p:nvPr>
        </p:nvSpPr>
        <p:spPr>
          <a:xfrm>
            <a:off x="508325" y="1850275"/>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The current process of validating the characteristics of a sensor in three reference substances is time-consuming and requires a large number of human resources.</a:t>
            </a:r>
            <a:endParaRPr sz="1600"/>
          </a:p>
        </p:txBody>
      </p:sp>
      <p:grpSp>
        <p:nvGrpSpPr>
          <p:cNvPr id="77" name="Google Shape;77;p15"/>
          <p:cNvGrpSpPr/>
          <p:nvPr/>
        </p:nvGrpSpPr>
        <p:grpSpPr>
          <a:xfrm>
            <a:off x="3320450" y="1304875"/>
            <a:ext cx="2632500" cy="3416400"/>
            <a:chOff x="3320450" y="1304875"/>
            <a:chExt cx="2632500" cy="3416400"/>
          </a:xfrm>
        </p:grpSpPr>
        <p:sp>
          <p:nvSpPr>
            <p:cNvPr id="78" name="Google Shape;78;p15"/>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5"/>
          <p:cNvSpPr txBox="1"/>
          <p:nvPr>
            <p:ph idx="4294967295" type="body"/>
          </p:nvPr>
        </p:nvSpPr>
        <p:spPr>
          <a:xfrm>
            <a:off x="3389450" y="1304875"/>
            <a:ext cx="2494500" cy="4614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b="1" lang="en" sz="1200">
                <a:solidFill>
                  <a:schemeClr val="lt1"/>
                </a:solidFill>
              </a:rPr>
              <a:t>Inefficiency in data collection</a:t>
            </a:r>
            <a:endParaRPr>
              <a:solidFill>
                <a:schemeClr val="lt1"/>
              </a:solidFill>
            </a:endParaRPr>
          </a:p>
        </p:txBody>
      </p:sp>
      <p:sp>
        <p:nvSpPr>
          <p:cNvPr id="81" name="Google Shape;81;p15"/>
          <p:cNvSpPr txBox="1"/>
          <p:nvPr>
            <p:ph idx="4294967295" type="body"/>
          </p:nvPr>
        </p:nvSpPr>
        <p:spPr>
          <a:xfrm>
            <a:off x="3396775" y="1850300"/>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Collecting the characteristics of a sensor in three different reference substances is a repetitive and inefficient process.</a:t>
            </a:r>
            <a:endParaRPr sz="1600"/>
          </a:p>
        </p:txBody>
      </p:sp>
      <p:grpSp>
        <p:nvGrpSpPr>
          <p:cNvPr id="82" name="Google Shape;82;p15"/>
          <p:cNvGrpSpPr/>
          <p:nvPr/>
        </p:nvGrpSpPr>
        <p:grpSpPr>
          <a:xfrm>
            <a:off x="6212550" y="1304875"/>
            <a:ext cx="2632500" cy="3416400"/>
            <a:chOff x="6212550" y="1304875"/>
            <a:chExt cx="2632500" cy="3416400"/>
          </a:xfrm>
        </p:grpSpPr>
        <p:sp>
          <p:nvSpPr>
            <p:cNvPr id="83" name="Google Shape;83;p15"/>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5"/>
          <p:cNvSpPr txBox="1"/>
          <p:nvPr>
            <p:ph idx="4294967295" type="body"/>
          </p:nvPr>
        </p:nvSpPr>
        <p:spPr>
          <a:xfrm>
            <a:off x="6272475" y="1304875"/>
            <a:ext cx="24945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Lack of automation</a:t>
            </a:r>
            <a:endParaRPr b="1" sz="1200">
              <a:solidFill>
                <a:schemeClr val="lt1"/>
              </a:solidFill>
            </a:endParaRPr>
          </a:p>
        </p:txBody>
      </p:sp>
      <p:sp>
        <p:nvSpPr>
          <p:cNvPr id="86" name="Google Shape;86;p15"/>
          <p:cNvSpPr txBox="1"/>
          <p:nvPr>
            <p:ph idx="4294967295" type="body"/>
          </p:nvPr>
        </p:nvSpPr>
        <p:spPr>
          <a:xfrm>
            <a:off x="6286400" y="1850300"/>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The current process lacks automation, which slows down the production process and increases the margin for human error.</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200"/>
              <a:t>Project objective: </a:t>
            </a:r>
            <a:endParaRPr b="1" sz="4200"/>
          </a:p>
          <a:p>
            <a:pPr indent="0" lvl="0" marL="0" rtl="0" algn="l">
              <a:spcBef>
                <a:spcPts val="0"/>
              </a:spcBef>
              <a:spcAft>
                <a:spcPts val="0"/>
              </a:spcAft>
              <a:buNone/>
            </a:pPr>
            <a:r>
              <a:rPr lang="en" sz="3500"/>
              <a:t>The ultimate goal of this project is to design and implement an AI-based solution that can predict the characteristics of a working sensor in water and isopropanol based on the measured characteristics in air. </a:t>
            </a:r>
            <a:endParaRPr sz="3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 name="Shape 95"/>
        <p:cNvGrpSpPr/>
        <p:nvPr/>
      </p:nvGrpSpPr>
      <p:grpSpPr>
        <a:xfrm>
          <a:off x="0" y="0"/>
          <a:ext cx="0" cy="0"/>
          <a:chOff x="0" y="0"/>
          <a:chExt cx="0" cy="0"/>
        </a:xfrm>
      </p:grpSpPr>
      <p:sp>
        <p:nvSpPr>
          <p:cNvPr id="96" name="Google Shape;96;p17"/>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Understanding the market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102" name="Google Shape;102;p1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Trend 1</a:t>
            </a:r>
            <a:endParaRPr b="1" sz="2100">
              <a:solidFill>
                <a:schemeClr val="dk1"/>
              </a:solidFill>
            </a:endParaRPr>
          </a:p>
          <a:p>
            <a:pPr indent="-330200" lvl="0" marL="457200" rtl="0" algn="l">
              <a:spcBef>
                <a:spcPts val="1600"/>
              </a:spcBef>
              <a:spcAft>
                <a:spcPts val="0"/>
              </a:spcAft>
              <a:buSzPts val="1600"/>
              <a:buChar char="●"/>
            </a:pPr>
            <a:r>
              <a:t/>
            </a:r>
            <a:endParaRPr sz="1600"/>
          </a:p>
        </p:txBody>
      </p:sp>
      <p:sp>
        <p:nvSpPr>
          <p:cNvPr id="103" name="Google Shape;103;p1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Trend 2</a:t>
            </a:r>
            <a:endParaRPr b="1" sz="2100">
              <a:solidFill>
                <a:schemeClr val="dk1"/>
              </a:solidFill>
            </a:endParaRPr>
          </a:p>
          <a:p>
            <a:pPr indent="-330200" lvl="0" marL="457200" rtl="0" algn="l">
              <a:spcBef>
                <a:spcPts val="1600"/>
              </a:spcBef>
              <a:spcAft>
                <a:spcPts val="0"/>
              </a:spcAft>
              <a:buSzPts val="1600"/>
              <a:buChar char="●"/>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exploration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0"/>
          <p:cNvPicPr preferRelativeResize="0"/>
          <p:nvPr/>
        </p:nvPicPr>
        <p:blipFill>
          <a:blip r:embed="rId3">
            <a:alphaModFix/>
          </a:blip>
          <a:stretch>
            <a:fillRect/>
          </a:stretch>
        </p:blipFill>
        <p:spPr>
          <a:xfrm>
            <a:off x="4572000" y="363300"/>
            <a:ext cx="4572000" cy="4529000"/>
          </a:xfrm>
          <a:prstGeom prst="rect">
            <a:avLst/>
          </a:prstGeom>
          <a:noFill/>
          <a:ln>
            <a:noFill/>
          </a:ln>
        </p:spPr>
      </p:pic>
      <p:sp>
        <p:nvSpPr>
          <p:cNvPr id="114" name="Google Shape;114;p20"/>
          <p:cNvSpPr txBox="1"/>
          <p:nvPr>
            <p:ph type="title"/>
          </p:nvPr>
        </p:nvSpPr>
        <p:spPr>
          <a:xfrm>
            <a:off x="311700" y="445025"/>
            <a:ext cx="4039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Signals analysis</a:t>
            </a:r>
            <a:endParaRPr/>
          </a:p>
        </p:txBody>
      </p:sp>
      <p:sp>
        <p:nvSpPr>
          <p:cNvPr id="115" name="Google Shape;115;p20"/>
          <p:cNvSpPr txBox="1"/>
          <p:nvPr>
            <p:ph idx="2" type="body"/>
          </p:nvPr>
        </p:nvSpPr>
        <p:spPr>
          <a:xfrm>
            <a:off x="311700" y="1017725"/>
            <a:ext cx="3603900" cy="35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Findings</a:t>
            </a:r>
            <a:endParaRPr b="1" sz="2100">
              <a:solidFill>
                <a:schemeClr val="dk1"/>
              </a:solidFill>
            </a:endParaRPr>
          </a:p>
          <a:p>
            <a:pPr indent="0" lvl="0" marL="0" rtl="0" algn="l">
              <a:spcBef>
                <a:spcPts val="1600"/>
              </a:spcBef>
              <a:spcAft>
                <a:spcPts val="0"/>
              </a:spcAft>
              <a:buNone/>
            </a:pPr>
            <a:r>
              <a:rPr lang="en" sz="1600">
                <a:solidFill>
                  <a:schemeClr val="dk1"/>
                </a:solidFill>
              </a:rPr>
              <a:t>After an initial analysis of the signals in the 3 environments, both basic statistics and graphs showed repeated relationships in all sensors.</a:t>
            </a:r>
            <a:endParaRPr sz="1600">
              <a:solidFill>
                <a:schemeClr val="dk1"/>
              </a:solidFill>
            </a:endParaRPr>
          </a:p>
          <a:p>
            <a:pPr indent="0" lvl="0" marL="0" rtl="0" algn="l">
              <a:spcBef>
                <a:spcPts val="1600"/>
              </a:spcBef>
              <a:spcAft>
                <a:spcPts val="1600"/>
              </a:spcAft>
              <a:buNone/>
            </a:pPr>
            <a:r>
              <a:rPr lang="en" sz="1600">
                <a:solidFill>
                  <a:schemeClr val="dk1"/>
                </a:solidFill>
              </a:rPr>
              <a:t>T</a:t>
            </a:r>
            <a:r>
              <a:rPr lang="en" sz="1600">
                <a:solidFill>
                  <a:schemeClr val="dk1"/>
                </a:solidFill>
              </a:rPr>
              <a:t>hanks to the repeatability of the measurements obtained, the implementation of the ML model should not be a problem</a:t>
            </a:r>
            <a:endParaRPr sz="1600">
              <a:solidFill>
                <a:schemeClr val="dk1"/>
              </a:solidFill>
            </a:endParaRPr>
          </a:p>
        </p:txBody>
      </p:sp>
      <p:sp>
        <p:nvSpPr>
          <p:cNvPr id="116" name="Google Shape;116;p20"/>
          <p:cNvSpPr txBox="1"/>
          <p:nvPr>
            <p:ph idx="2" type="body"/>
          </p:nvPr>
        </p:nvSpPr>
        <p:spPr>
          <a:xfrm>
            <a:off x="5513875" y="144300"/>
            <a:ext cx="8058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a:t>
            </a:r>
            <a:r>
              <a:rPr b="1" lang="en" sz="1400"/>
              <a:t> 1</a:t>
            </a:r>
            <a:endParaRPr sz="1400"/>
          </a:p>
        </p:txBody>
      </p:sp>
      <p:sp>
        <p:nvSpPr>
          <p:cNvPr id="117" name="Google Shape;117;p20"/>
          <p:cNvSpPr txBox="1"/>
          <p:nvPr>
            <p:ph idx="2" type="body"/>
          </p:nvPr>
        </p:nvSpPr>
        <p:spPr>
          <a:xfrm>
            <a:off x="7634225" y="144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2</a:t>
            </a:r>
            <a:endParaRPr sz="1400"/>
          </a:p>
        </p:txBody>
      </p:sp>
      <p:sp>
        <p:nvSpPr>
          <p:cNvPr id="118" name="Google Shape;118;p20"/>
          <p:cNvSpPr txBox="1"/>
          <p:nvPr>
            <p:ph idx="2" type="body"/>
          </p:nvPr>
        </p:nvSpPr>
        <p:spPr>
          <a:xfrm>
            <a:off x="5364475" y="2518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3</a:t>
            </a:r>
            <a:endParaRPr sz="1400"/>
          </a:p>
        </p:txBody>
      </p:sp>
      <p:sp>
        <p:nvSpPr>
          <p:cNvPr id="119" name="Google Shape;119;p20"/>
          <p:cNvSpPr txBox="1"/>
          <p:nvPr>
            <p:ph idx="2" type="body"/>
          </p:nvPr>
        </p:nvSpPr>
        <p:spPr>
          <a:xfrm>
            <a:off x="7581175" y="2518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4</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ML methods</a:t>
            </a:r>
            <a:endParaRPr/>
          </a:p>
        </p:txBody>
      </p:sp>
      <p:sp>
        <p:nvSpPr>
          <p:cNvPr id="125" name="Google Shape;125;p21"/>
          <p:cNvSpPr txBox="1"/>
          <p:nvPr>
            <p:ph idx="4294967295" type="body"/>
          </p:nvPr>
        </p:nvSpPr>
        <p:spPr>
          <a:xfrm>
            <a:off x="539675" y="125420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Principal Component Analysis (PCA)</a:t>
            </a:r>
            <a:endParaRPr>
              <a:solidFill>
                <a:schemeClr val="lt1"/>
              </a:solidFill>
            </a:endParaRPr>
          </a:p>
        </p:txBody>
      </p:sp>
      <p:sp>
        <p:nvSpPr>
          <p:cNvPr id="126" name="Google Shape;126;p21"/>
          <p:cNvSpPr txBox="1"/>
          <p:nvPr>
            <p:ph idx="4294967295" type="body"/>
          </p:nvPr>
        </p:nvSpPr>
        <p:spPr>
          <a:xfrm>
            <a:off x="3480453" y="1254158"/>
            <a:ext cx="5111700" cy="799200"/>
          </a:xfrm>
          <a:prstGeom prst="rect">
            <a:avLst/>
          </a:prstGeom>
        </p:spPr>
        <p:txBody>
          <a:bodyPr anchorCtr="0" anchor="ctr" bIns="91425" lIns="91425" spcFirstLastPara="1" rIns="91425" wrap="square" tIns="91425">
            <a:noAutofit/>
          </a:bodyPr>
          <a:lstStyle/>
          <a:p>
            <a:pPr indent="-336550" lvl="0" marL="457200" rtl="0" algn="l">
              <a:spcBef>
                <a:spcPts val="0"/>
              </a:spcBef>
              <a:spcAft>
                <a:spcPts val="0"/>
              </a:spcAft>
              <a:buClr>
                <a:schemeClr val="lt1"/>
              </a:buClr>
              <a:buSzPts val="1700"/>
              <a:buChar char="●"/>
            </a:pPr>
            <a:r>
              <a:rPr lang="en" sz="1700">
                <a:solidFill>
                  <a:schemeClr val="lt1"/>
                </a:solidFill>
              </a:rPr>
              <a:t>Lorem ipsum dolor sit amet</a:t>
            </a:r>
            <a:endParaRPr sz="1700">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Sed do eiusmod tempor incididunt ut labore</a:t>
            </a:r>
            <a:endParaRPr sz="1700">
              <a:solidFill>
                <a:schemeClr val="lt1"/>
              </a:solidFill>
            </a:endParaRPr>
          </a:p>
        </p:txBody>
      </p:sp>
      <p:sp>
        <p:nvSpPr>
          <p:cNvPr id="127" name="Google Shape;127;p21"/>
          <p:cNvSpPr txBox="1"/>
          <p:nvPr>
            <p:ph idx="4294967295" type="body"/>
          </p:nvPr>
        </p:nvSpPr>
        <p:spPr>
          <a:xfrm>
            <a:off x="539675" y="212745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Ridge Regression</a:t>
            </a:r>
            <a:endParaRPr>
              <a:solidFill>
                <a:schemeClr val="lt1"/>
              </a:solidFill>
            </a:endParaRPr>
          </a:p>
        </p:txBody>
      </p:sp>
      <p:sp>
        <p:nvSpPr>
          <p:cNvPr id="128" name="Google Shape;128;p21"/>
          <p:cNvSpPr txBox="1"/>
          <p:nvPr>
            <p:ph idx="4294967295" type="body"/>
          </p:nvPr>
        </p:nvSpPr>
        <p:spPr>
          <a:xfrm>
            <a:off x="3480453" y="2127465"/>
            <a:ext cx="5111700" cy="7992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Model tuning method that is used to analyse any data that suffers from multicollinearity</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Sed do eiusmod tempor incididunt ut labore</a:t>
            </a:r>
            <a:endParaRPr sz="1600">
              <a:solidFill>
                <a:schemeClr val="lt1"/>
              </a:solidFill>
            </a:endParaRPr>
          </a:p>
        </p:txBody>
      </p:sp>
      <p:sp>
        <p:nvSpPr>
          <p:cNvPr id="129" name="Google Shape;129;p21"/>
          <p:cNvSpPr txBox="1"/>
          <p:nvPr>
            <p:ph idx="4294967295" type="body"/>
          </p:nvPr>
        </p:nvSpPr>
        <p:spPr>
          <a:xfrm>
            <a:off x="539675" y="3000775"/>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Random Forest Model</a:t>
            </a:r>
            <a:endParaRPr>
              <a:solidFill>
                <a:schemeClr val="lt1"/>
              </a:solidFill>
            </a:endParaRPr>
          </a:p>
        </p:txBody>
      </p:sp>
      <p:sp>
        <p:nvSpPr>
          <p:cNvPr id="130" name="Google Shape;130;p21"/>
          <p:cNvSpPr txBox="1"/>
          <p:nvPr>
            <p:ph idx="4294967295" type="body"/>
          </p:nvPr>
        </p:nvSpPr>
        <p:spPr>
          <a:xfrm>
            <a:off x="3480453" y="3004317"/>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Lorem ipsum dolor sit amet</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Sed do eiusmod tempor incididunt ut labore</a:t>
            </a:r>
            <a:endParaRPr>
              <a:solidFill>
                <a:schemeClr val="lt1"/>
              </a:solidFill>
            </a:endParaRPr>
          </a:p>
        </p:txBody>
      </p:sp>
      <p:grpSp>
        <p:nvGrpSpPr>
          <p:cNvPr id="131" name="Google Shape;131;p21"/>
          <p:cNvGrpSpPr/>
          <p:nvPr/>
        </p:nvGrpSpPr>
        <p:grpSpPr>
          <a:xfrm>
            <a:off x="424825" y="1253973"/>
            <a:ext cx="8294425" cy="799418"/>
            <a:chOff x="424813" y="1177875"/>
            <a:chExt cx="8294425" cy="849902"/>
          </a:xfrm>
        </p:grpSpPr>
        <p:sp>
          <p:nvSpPr>
            <p:cNvPr id="132" name="Google Shape;132;p21"/>
            <p:cNvSpPr/>
            <p:nvPr/>
          </p:nvSpPr>
          <p:spPr>
            <a:xfrm>
              <a:off x="3267037" y="1177877"/>
              <a:ext cx="54522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Statistical technique for reducing the dimensionality of a dataset, increasing interpretability but at the same time minimizing information loss.</a:t>
              </a:r>
              <a:endParaRPr sz="1300">
                <a:solidFill>
                  <a:schemeClr val="lt1"/>
                </a:solidFill>
                <a:latin typeface="Average"/>
                <a:ea typeface="Average"/>
                <a:cs typeface="Average"/>
                <a:sym typeface="Average"/>
              </a:endParaRPr>
            </a:p>
          </p:txBody>
        </p:sp>
        <p:sp>
          <p:nvSpPr>
            <p:cNvPr id="133" name="Google Shape;133;p21"/>
            <p:cNvSpPr/>
            <p:nvPr/>
          </p:nvSpPr>
          <p:spPr>
            <a:xfrm>
              <a:off x="424813" y="117787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verage"/>
                  <a:ea typeface="Average"/>
                  <a:cs typeface="Average"/>
                  <a:sym typeface="Average"/>
                </a:rPr>
                <a:t>Principal Component Analysis (PCA)</a:t>
              </a:r>
              <a:endParaRPr/>
            </a:p>
          </p:txBody>
        </p:sp>
      </p:grpSp>
      <p:grpSp>
        <p:nvGrpSpPr>
          <p:cNvPr id="134" name="Google Shape;134;p21"/>
          <p:cNvGrpSpPr/>
          <p:nvPr/>
        </p:nvGrpSpPr>
        <p:grpSpPr>
          <a:xfrm>
            <a:off x="424825" y="2127339"/>
            <a:ext cx="8294200" cy="799427"/>
            <a:chOff x="424813" y="2075689"/>
            <a:chExt cx="8294200" cy="849912"/>
          </a:xfrm>
        </p:grpSpPr>
        <p:sp>
          <p:nvSpPr>
            <p:cNvPr id="135" name="Google Shape;135;p21"/>
            <p:cNvSpPr/>
            <p:nvPr/>
          </p:nvSpPr>
          <p:spPr>
            <a:xfrm>
              <a:off x="3278213" y="2075701"/>
              <a:ext cx="54408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Method used for the analysis of multicollinearity in multiple regression data</a:t>
              </a:r>
              <a:endParaRPr sz="1300">
                <a:solidFill>
                  <a:schemeClr val="lt1"/>
                </a:solidFill>
                <a:latin typeface="Average"/>
                <a:ea typeface="Average"/>
                <a:cs typeface="Average"/>
                <a:sym typeface="Average"/>
              </a:endParaRPr>
            </a:p>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Most suitable when a data set contains a higher number of predictor variables than the number of observations</a:t>
              </a:r>
              <a:endParaRPr sz="900"/>
            </a:p>
          </p:txBody>
        </p:sp>
        <p:sp>
          <p:nvSpPr>
            <p:cNvPr id="136" name="Google Shape;136;p21"/>
            <p:cNvSpPr/>
            <p:nvPr/>
          </p:nvSpPr>
          <p:spPr>
            <a:xfrm>
              <a:off x="424813" y="207568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latin typeface="Average"/>
                  <a:ea typeface="Average"/>
                  <a:cs typeface="Average"/>
                  <a:sym typeface="Average"/>
                </a:rPr>
                <a:t>Ridge Regression</a:t>
              </a:r>
              <a:endParaRPr/>
            </a:p>
          </p:txBody>
        </p:sp>
      </p:grpSp>
      <p:grpSp>
        <p:nvGrpSpPr>
          <p:cNvPr id="137" name="Google Shape;137;p21"/>
          <p:cNvGrpSpPr/>
          <p:nvPr/>
        </p:nvGrpSpPr>
        <p:grpSpPr>
          <a:xfrm>
            <a:off x="424825" y="3000705"/>
            <a:ext cx="8294425" cy="799436"/>
            <a:chOff x="424813" y="2974405"/>
            <a:chExt cx="8294425" cy="849921"/>
          </a:xfrm>
        </p:grpSpPr>
        <p:sp>
          <p:nvSpPr>
            <p:cNvPr id="138" name="Google Shape;138;p21"/>
            <p:cNvSpPr/>
            <p:nvPr/>
          </p:nvSpPr>
          <p:spPr>
            <a:xfrm>
              <a:off x="3267038" y="2974426"/>
              <a:ext cx="54522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15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Meta estimator that fits a number of classifying decision trees on various sub-samples of the dataset and uses averaging to improve the predictive accuracy and control over-fitting.</a:t>
              </a:r>
              <a:endParaRPr sz="900"/>
            </a:p>
          </p:txBody>
        </p:sp>
        <p:sp>
          <p:nvSpPr>
            <p:cNvPr id="139" name="Google Shape;139;p21"/>
            <p:cNvSpPr/>
            <p:nvPr/>
          </p:nvSpPr>
          <p:spPr>
            <a:xfrm>
              <a:off x="424813" y="297440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verage"/>
                  <a:ea typeface="Average"/>
                  <a:cs typeface="Average"/>
                  <a:sym typeface="Average"/>
                </a:rPr>
                <a:t>Random Forest Model</a:t>
              </a:r>
              <a:endParaRPr/>
            </a:p>
          </p:txBody>
        </p:sp>
      </p:grpSp>
      <p:grpSp>
        <p:nvGrpSpPr>
          <p:cNvPr id="140" name="Google Shape;140;p21"/>
          <p:cNvGrpSpPr/>
          <p:nvPr/>
        </p:nvGrpSpPr>
        <p:grpSpPr>
          <a:xfrm>
            <a:off x="424825" y="3874103"/>
            <a:ext cx="8294360" cy="799447"/>
            <a:chOff x="424813" y="3871259"/>
            <a:chExt cx="8294360" cy="849933"/>
          </a:xfrm>
        </p:grpSpPr>
        <p:sp>
          <p:nvSpPr>
            <p:cNvPr id="141" name="Google Shape;141;p21"/>
            <p:cNvSpPr/>
            <p:nvPr/>
          </p:nvSpPr>
          <p:spPr>
            <a:xfrm>
              <a:off x="2927672" y="3871292"/>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424813" y="387125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21"/>
          <p:cNvSpPr txBox="1"/>
          <p:nvPr>
            <p:ph idx="4294967295" type="body"/>
          </p:nvPr>
        </p:nvSpPr>
        <p:spPr>
          <a:xfrm>
            <a:off x="539675" y="3874100"/>
            <a:ext cx="2671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Fourier Transformation with Neural Network</a:t>
            </a:r>
            <a:endParaRPr>
              <a:solidFill>
                <a:schemeClr val="lt1"/>
              </a:solidFill>
            </a:endParaRPr>
          </a:p>
        </p:txBody>
      </p:sp>
      <p:sp>
        <p:nvSpPr>
          <p:cNvPr id="144" name="Google Shape;144;p21"/>
          <p:cNvSpPr txBox="1"/>
          <p:nvPr>
            <p:ph idx="4294967295" type="body"/>
          </p:nvPr>
        </p:nvSpPr>
        <p:spPr>
          <a:xfrm>
            <a:off x="3289400" y="3876300"/>
            <a:ext cx="5302800" cy="799200"/>
          </a:xfrm>
          <a:prstGeom prst="rect">
            <a:avLst/>
          </a:prstGeom>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Char char="●"/>
            </a:pPr>
            <a:r>
              <a:rPr lang="en" sz="1300">
                <a:solidFill>
                  <a:schemeClr val="lt1"/>
                </a:solidFill>
              </a:rPr>
              <a:t> Neural Networks are based on a collection of connected units or nodes called artificial neurons, which loosely model the neurons in a biological brain. Require a large amount of data.</a:t>
            </a:r>
            <a:endParaRPr sz="13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